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65" r:id="rId3"/>
    <p:sldId id="266" r:id="rId4"/>
    <p:sldId id="267" r:id="rId5"/>
    <p:sldId id="268" r:id="rId6"/>
    <p:sldId id="264" r:id="rId7"/>
  </p:sldIdLst>
  <p:sldSz cx="9144000" cy="5143500" type="screen16x9"/>
  <p:notesSz cx="6858000" cy="9144000"/>
  <p:embeddedFontLst>
    <p:embeddedFont>
      <p:font typeface="Ink Free" panose="03080402000500000000" pitchFamily="66" charset="0"/>
      <p:regular r:id="rId9"/>
    </p:embeddedFont>
    <p:embeddedFont>
      <p:font typeface="Roboto" panose="020B0604020202020204" charset="0"/>
      <p:regular r:id="rId10"/>
      <p:bold r:id="rId11"/>
      <p:italic r:id="rId12"/>
      <p:boldItalic r:id="rId13"/>
    </p:embeddedFont>
    <p:embeddedFont>
      <p:font typeface="Roboto Slab" panose="020B0604020202020204" charset="0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" name="Google Shape;6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213167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Google Shape;28;p5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pp.usabilityhub.com/do/731eca96fcb/e929" TargetMode="Externa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pt-PT" dirty="0"/>
              <a:t>SportsPlus</a:t>
            </a:r>
            <a:endParaRPr dirty="0"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PT"/>
              <a:t>The best sport app</a:t>
            </a:r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ctrTitle"/>
          </p:nvPr>
        </p:nvSpPr>
        <p:spPr>
          <a:xfrm>
            <a:off x="0" y="4414775"/>
            <a:ext cx="23631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pt-PT" sz="1200"/>
              <a:t>Trabalho Realizado por:</a:t>
            </a:r>
            <a:br>
              <a:rPr lang="pt-PT" sz="1200"/>
            </a:br>
            <a:r>
              <a:rPr lang="pt-PT" sz="1200"/>
              <a:t>- José Brandão Nº 50039051</a:t>
            </a:r>
            <a:br>
              <a:rPr lang="pt-PT" sz="1200"/>
            </a:br>
            <a:r>
              <a:rPr lang="pt-PT" sz="1200"/>
              <a:t>- Miguel Amaro Nº 50039051</a:t>
            </a:r>
            <a:endParaRPr sz="1200"/>
          </a:p>
        </p:txBody>
      </p:sp>
      <p:pic>
        <p:nvPicPr>
          <p:cNvPr id="66" name="Google Shape;6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87325" y="162725"/>
            <a:ext cx="3109050" cy="45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03586E-974A-4836-8218-A54C0A733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sz="4000" i="1" dirty="0" err="1"/>
              <a:t>Branding</a:t>
            </a:r>
            <a:endParaRPr lang="pt-PT" sz="4000" i="1" dirty="0"/>
          </a:p>
        </p:txBody>
      </p:sp>
      <p:pic>
        <p:nvPicPr>
          <p:cNvPr id="3" name="Google Shape;274;p43">
            <a:extLst>
              <a:ext uri="{FF2B5EF4-FFF2-40B4-BE49-F238E27FC236}">
                <a16:creationId xmlns:a16="http://schemas.microsoft.com/office/drawing/2014/main" id="{5A9EAD0B-68F7-4127-9C9E-A771CF8D1D0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796294" y="1732758"/>
            <a:ext cx="1719750" cy="167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eta: Para a Direita 3">
            <a:extLst>
              <a:ext uri="{FF2B5EF4-FFF2-40B4-BE49-F238E27FC236}">
                <a16:creationId xmlns:a16="http://schemas.microsoft.com/office/drawing/2014/main" id="{A50C025E-56F3-45C6-ACC8-0218832AC190}"/>
              </a:ext>
            </a:extLst>
          </p:cNvPr>
          <p:cNvSpPr/>
          <p:nvPr/>
        </p:nvSpPr>
        <p:spPr>
          <a:xfrm>
            <a:off x="5720758" y="2349867"/>
            <a:ext cx="786653" cy="4370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" name="Seta: Para a Direita 4">
            <a:extLst>
              <a:ext uri="{FF2B5EF4-FFF2-40B4-BE49-F238E27FC236}">
                <a16:creationId xmlns:a16="http://schemas.microsoft.com/office/drawing/2014/main" id="{A8E5EDA8-4D7D-4B62-A508-E8CB29E6AE07}"/>
              </a:ext>
            </a:extLst>
          </p:cNvPr>
          <p:cNvSpPr/>
          <p:nvPr/>
        </p:nvSpPr>
        <p:spPr>
          <a:xfrm>
            <a:off x="2636589" y="2333053"/>
            <a:ext cx="786653" cy="4370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B3088887-FF0B-43AD-9054-4E4103122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506" y="1892216"/>
            <a:ext cx="2044988" cy="1352331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698CF72F-9B9B-401A-B4FF-C2D46D64F6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515" y="2020252"/>
            <a:ext cx="1062632" cy="1062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741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BFBBBC-666B-461E-82B3-4DC8AC990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00" y="296661"/>
            <a:ext cx="8368200" cy="686100"/>
          </a:xfrm>
        </p:spPr>
        <p:txBody>
          <a:bodyPr/>
          <a:lstStyle/>
          <a:p>
            <a:pPr algn="ctr"/>
            <a:r>
              <a:rPr lang="pt-PT" dirty="0" err="1"/>
              <a:t>Wireframes</a:t>
            </a:r>
            <a:endParaRPr lang="pt-PT" dirty="0"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6B208052-7159-4B14-BEFA-51049CC04AD7}"/>
              </a:ext>
            </a:extLst>
          </p:cNvPr>
          <p:cNvSpPr/>
          <p:nvPr/>
        </p:nvSpPr>
        <p:spPr>
          <a:xfrm>
            <a:off x="703172" y="1100531"/>
            <a:ext cx="2790265" cy="38593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E24E146-2112-40E5-AD69-FF1C378CE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161" y="1291740"/>
            <a:ext cx="2062288" cy="3476888"/>
          </a:xfrm>
          <a:prstGeom prst="rect">
            <a:avLst/>
          </a:prstGeom>
        </p:spPr>
      </p:pic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C2F88DD1-29D7-4B24-BF00-6B2483888665}"/>
              </a:ext>
            </a:extLst>
          </p:cNvPr>
          <p:cNvSpPr/>
          <p:nvPr/>
        </p:nvSpPr>
        <p:spPr>
          <a:xfrm>
            <a:off x="4221415" y="1100531"/>
            <a:ext cx="4219413" cy="38593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1BD756E-E9E0-4F77-BD5C-3DD3FF0721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5403" y="1291741"/>
            <a:ext cx="3491436" cy="347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432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DD39E0B8-02EE-4753-9436-401A7ABE86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3327" y="1475990"/>
            <a:ext cx="2818443" cy="2806699"/>
          </a:xfrm>
          <a:prstGeom prst="rect">
            <a:avLst/>
          </a:prstGeom>
        </p:spPr>
      </p:pic>
      <p:pic>
        <p:nvPicPr>
          <p:cNvPr id="12" name="Imagem 11" descr="Uma imagem com mapa&#10;&#10;Descrição gerada automaticamente">
            <a:extLst>
              <a:ext uri="{FF2B5EF4-FFF2-40B4-BE49-F238E27FC236}">
                <a16:creationId xmlns:a16="http://schemas.microsoft.com/office/drawing/2014/main" id="{1925B956-5695-44B8-ACCC-1551422460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9377" y="2131691"/>
            <a:ext cx="3823994" cy="2150997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D20AA4D8-2926-49AA-B543-D8D1185DE3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629" y="801075"/>
            <a:ext cx="2065091" cy="3481614"/>
          </a:xfrm>
          <a:prstGeom prst="rect">
            <a:avLst/>
          </a:prstGeom>
        </p:spPr>
      </p:pic>
      <p:sp>
        <p:nvSpPr>
          <p:cNvPr id="16" name="Título 1">
            <a:extLst>
              <a:ext uri="{FF2B5EF4-FFF2-40B4-BE49-F238E27FC236}">
                <a16:creationId xmlns:a16="http://schemas.microsoft.com/office/drawing/2014/main" id="{4D97F268-9B4C-4D27-A271-4322C6B01146}"/>
              </a:ext>
            </a:extLst>
          </p:cNvPr>
          <p:cNvSpPr txBox="1">
            <a:spLocks/>
          </p:cNvSpPr>
          <p:nvPr/>
        </p:nvSpPr>
        <p:spPr>
          <a:xfrm>
            <a:off x="326609" y="4470400"/>
            <a:ext cx="1673129" cy="263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ctr"/>
            <a:r>
              <a:rPr lang="pt-PT" sz="1200" dirty="0"/>
              <a:t>Página Inicial</a:t>
            </a: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697195EE-4EEF-4DF5-966A-F77939374E8D}"/>
              </a:ext>
            </a:extLst>
          </p:cNvPr>
          <p:cNvSpPr txBox="1">
            <a:spLocks/>
          </p:cNvSpPr>
          <p:nvPr/>
        </p:nvSpPr>
        <p:spPr>
          <a:xfrm>
            <a:off x="2855983" y="4470399"/>
            <a:ext cx="1673129" cy="263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ctr"/>
            <a:r>
              <a:rPr lang="pt-PT" sz="1200" dirty="0"/>
              <a:t>Menu do Utilizador</a:t>
            </a:r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1EC3BA0D-A738-44B5-9CC8-98E8767FD6FA}"/>
              </a:ext>
            </a:extLst>
          </p:cNvPr>
          <p:cNvSpPr txBox="1">
            <a:spLocks/>
          </p:cNvSpPr>
          <p:nvPr/>
        </p:nvSpPr>
        <p:spPr>
          <a:xfrm>
            <a:off x="6264809" y="4470398"/>
            <a:ext cx="1673129" cy="263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ctr"/>
            <a:r>
              <a:rPr lang="pt-PT" sz="1200" dirty="0"/>
              <a:t>Mapa de Eventos</a:t>
            </a:r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33E73AD7-68F9-450D-8A03-8BE9E90F7393}"/>
              </a:ext>
            </a:extLst>
          </p:cNvPr>
          <p:cNvSpPr txBox="1">
            <a:spLocks/>
          </p:cNvSpPr>
          <p:nvPr/>
        </p:nvSpPr>
        <p:spPr>
          <a:xfrm>
            <a:off x="3044806" y="0"/>
            <a:ext cx="6099194" cy="1017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r"/>
            <a:r>
              <a:rPr lang="pt-PT" sz="5000" dirty="0"/>
              <a:t>Interface Design  </a:t>
            </a: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E073E42F-DE16-4F07-89DF-0831137665A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76033"/>
          <a:stretch/>
        </p:blipFill>
        <p:spPr>
          <a:xfrm>
            <a:off x="5624998" y="1558437"/>
            <a:ext cx="2952750" cy="467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330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639193-D406-4716-A1A0-653ACFC52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00" y="0"/>
            <a:ext cx="8368200" cy="686100"/>
          </a:xfrm>
        </p:spPr>
        <p:txBody>
          <a:bodyPr/>
          <a:lstStyle/>
          <a:p>
            <a:pPr algn="ctr"/>
            <a:r>
              <a:rPr lang="pt-PT" dirty="0"/>
              <a:t>UX </a:t>
            </a:r>
            <a:r>
              <a:rPr lang="pt-PT" dirty="0" err="1"/>
              <a:t>Evaluation</a:t>
            </a:r>
            <a:endParaRPr lang="pt-PT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45B4B741-5F0D-42C9-935C-9FB5076E9D43}"/>
              </a:ext>
            </a:extLst>
          </p:cNvPr>
          <p:cNvSpPr/>
          <p:nvPr/>
        </p:nvSpPr>
        <p:spPr>
          <a:xfrm>
            <a:off x="387900" y="1299927"/>
            <a:ext cx="2781208" cy="2790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Ink Free" panose="03080402000500000000" pitchFamily="66" charset="0"/>
              </a:rPr>
              <a:t>José Brandão &amp; Miguel Amaro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B56FF79A-E24F-4320-A925-1EAFFE2ACB37}"/>
              </a:ext>
            </a:extLst>
          </p:cNvPr>
          <p:cNvSpPr txBox="1">
            <a:spLocks/>
          </p:cNvSpPr>
          <p:nvPr/>
        </p:nvSpPr>
        <p:spPr>
          <a:xfrm>
            <a:off x="275663" y="686100"/>
            <a:ext cx="2494431" cy="463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2000" b="1" dirty="0" err="1"/>
              <a:t>Usability</a:t>
            </a:r>
            <a:r>
              <a:rPr lang="pt-PT" sz="2000" b="1" dirty="0"/>
              <a:t> </a:t>
            </a:r>
            <a:r>
              <a:rPr lang="pt-PT" sz="2000" b="1" dirty="0" err="1"/>
              <a:t>Test</a:t>
            </a:r>
            <a:r>
              <a:rPr lang="pt-PT" sz="2000" b="1" dirty="0"/>
              <a:t> </a:t>
            </a:r>
            <a:r>
              <a:rPr lang="pt-PT" sz="2000" b="1" dirty="0" err="1"/>
              <a:t>Plan</a:t>
            </a:r>
            <a:endParaRPr lang="pt-PT" sz="2000" b="1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8C7F95BB-BB26-493B-B3D6-149577EB9ECE}"/>
              </a:ext>
            </a:extLst>
          </p:cNvPr>
          <p:cNvSpPr txBox="1">
            <a:spLocks/>
          </p:cNvSpPr>
          <p:nvPr/>
        </p:nvSpPr>
        <p:spPr>
          <a:xfrm>
            <a:off x="300491" y="1077751"/>
            <a:ext cx="131315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1000" b="1" dirty="0" err="1"/>
              <a:t>Author</a:t>
            </a:r>
            <a:endParaRPr lang="pt-PT" sz="1000" b="1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15B53F98-9CBE-47AF-BE60-267C5EEF7132}"/>
              </a:ext>
            </a:extLst>
          </p:cNvPr>
          <p:cNvSpPr/>
          <p:nvPr/>
        </p:nvSpPr>
        <p:spPr>
          <a:xfrm>
            <a:off x="3256517" y="1300236"/>
            <a:ext cx="2794830" cy="2790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Ink Free" panose="03080402000500000000" pitchFamily="66" charset="0"/>
              </a:rPr>
              <a:t>admin@sportsplus.pt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C8548DF9-07A3-4E97-8DCB-775A6A4348EA}"/>
              </a:ext>
            </a:extLst>
          </p:cNvPr>
          <p:cNvSpPr txBox="1">
            <a:spLocks/>
          </p:cNvSpPr>
          <p:nvPr/>
        </p:nvSpPr>
        <p:spPr>
          <a:xfrm>
            <a:off x="3175919" y="1068276"/>
            <a:ext cx="131315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1000" b="1" dirty="0" err="1"/>
              <a:t>Contact</a:t>
            </a:r>
            <a:r>
              <a:rPr lang="pt-PT" sz="1000" b="1" dirty="0"/>
              <a:t> </a:t>
            </a:r>
            <a:r>
              <a:rPr lang="pt-PT" sz="1000" b="1" dirty="0" err="1"/>
              <a:t>Details</a:t>
            </a:r>
            <a:endParaRPr lang="pt-PT" sz="1000" b="1" dirty="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B5A2F1F7-F72E-4123-B3BC-3CEFE5BB6CE3}"/>
              </a:ext>
            </a:extLst>
          </p:cNvPr>
          <p:cNvSpPr/>
          <p:nvPr/>
        </p:nvSpPr>
        <p:spPr>
          <a:xfrm>
            <a:off x="6127464" y="1300236"/>
            <a:ext cx="2630966" cy="2790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err="1">
                <a:solidFill>
                  <a:schemeClr val="tx1"/>
                </a:solidFill>
                <a:latin typeface="Ink Free" panose="03080402000500000000" pitchFamily="66" charset="0"/>
              </a:rPr>
              <a:t>December</a:t>
            </a:r>
            <a:r>
              <a:rPr lang="pt-PT" dirty="0">
                <a:solidFill>
                  <a:schemeClr val="tx1"/>
                </a:solidFill>
                <a:latin typeface="Ink Free" panose="03080402000500000000" pitchFamily="66" charset="0"/>
              </a:rPr>
              <a:t> 13th</a:t>
            </a: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0538FF13-995D-40B6-959D-00F2DB2307CE}"/>
              </a:ext>
            </a:extLst>
          </p:cNvPr>
          <p:cNvSpPr txBox="1">
            <a:spLocks/>
          </p:cNvSpPr>
          <p:nvPr/>
        </p:nvSpPr>
        <p:spPr>
          <a:xfrm>
            <a:off x="6044536" y="1056050"/>
            <a:ext cx="180182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1000" b="1" dirty="0"/>
              <a:t>Final Date for </a:t>
            </a:r>
            <a:r>
              <a:rPr lang="pt-PT" sz="1000" b="1" dirty="0" err="1"/>
              <a:t>Comments</a:t>
            </a:r>
            <a:r>
              <a:rPr lang="pt-PT" sz="1000" b="1" dirty="0"/>
              <a:t> 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B7F0D8DD-4BE7-47FA-B5C9-499291B8A085}"/>
              </a:ext>
            </a:extLst>
          </p:cNvPr>
          <p:cNvSpPr/>
          <p:nvPr/>
        </p:nvSpPr>
        <p:spPr>
          <a:xfrm>
            <a:off x="387901" y="1617614"/>
            <a:ext cx="1360218" cy="12654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O produto que estamos a testar é o nosso website, que ainda está em desenvolvimento.</a:t>
            </a:r>
          </a:p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Website: http://sportsplus-app.herokuapp.com/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D463100-C569-406F-A9AC-54C30B432752}"/>
              </a:ext>
            </a:extLst>
          </p:cNvPr>
          <p:cNvSpPr/>
          <p:nvPr/>
        </p:nvSpPr>
        <p:spPr>
          <a:xfrm>
            <a:off x="1815701" y="1617612"/>
            <a:ext cx="1360218" cy="2510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800" b="1" dirty="0">
                <a:solidFill>
                  <a:schemeClr val="tx1"/>
                </a:solidFill>
                <a:latin typeface="Ink Free" panose="03080402000500000000" pitchFamily="66" charset="0"/>
              </a:rPr>
              <a:t>As respostas que nós queremos obter com este experimento:</a:t>
            </a:r>
          </a:p>
          <a:p>
            <a:endParaRPr lang="pt-PT" sz="800" b="1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pPr marL="171450" indent="-171450">
              <a:buClr>
                <a:schemeClr val="tx1"/>
              </a:buClr>
              <a:buFontTx/>
              <a:buChar char="-"/>
            </a:pPr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Será benéfico o uso de algumas feactures no projeto?</a:t>
            </a:r>
          </a:p>
          <a:p>
            <a:pPr marL="171450" indent="-171450">
              <a:buClr>
                <a:schemeClr val="tx1"/>
              </a:buClr>
              <a:buFontTx/>
              <a:buChar char="-"/>
            </a:pPr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Será que os utilizadores acham fácil a “circulação” dentro do site?</a:t>
            </a:r>
          </a:p>
          <a:p>
            <a:pPr marL="171450" indent="-171450">
              <a:buClr>
                <a:schemeClr val="tx1"/>
              </a:buClr>
              <a:buFontTx/>
              <a:buChar char="-"/>
            </a:pPr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Será que os botões, texto e imagens estão colocados no sitio certo?</a:t>
            </a:r>
          </a:p>
          <a:p>
            <a:pPr marL="171450" indent="-171450">
              <a:buClr>
                <a:schemeClr val="tx1"/>
              </a:buClr>
              <a:buFontTx/>
              <a:buChar char="-"/>
            </a:pPr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Será que a interface está apelativa?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A9BF4B50-A242-4458-BE53-06A212C36E65}"/>
              </a:ext>
            </a:extLst>
          </p:cNvPr>
          <p:cNvSpPr/>
          <p:nvPr/>
        </p:nvSpPr>
        <p:spPr>
          <a:xfrm>
            <a:off x="387900" y="2921681"/>
            <a:ext cx="1360218" cy="12065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Neste experimento, estamos a tenter ter feedback do que as pessoas acham do nosso protótipo do projeto.</a:t>
            </a: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1477D844-BBDE-43FE-9C27-D15974C8B376}"/>
              </a:ext>
            </a:extLst>
          </p:cNvPr>
          <p:cNvSpPr txBox="1">
            <a:spLocks/>
          </p:cNvSpPr>
          <p:nvPr/>
        </p:nvSpPr>
        <p:spPr>
          <a:xfrm>
            <a:off x="387900" y="1589343"/>
            <a:ext cx="131315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900" b="1" dirty="0" err="1"/>
              <a:t>Product</a:t>
            </a:r>
            <a:r>
              <a:rPr lang="pt-PT" sz="900" b="1" dirty="0"/>
              <a:t> </a:t>
            </a:r>
            <a:r>
              <a:rPr lang="pt-PT" sz="900" b="1" dirty="0" err="1"/>
              <a:t>Under</a:t>
            </a:r>
            <a:r>
              <a:rPr lang="pt-PT" sz="900" b="1" dirty="0"/>
              <a:t> </a:t>
            </a:r>
            <a:r>
              <a:rPr lang="pt-PT" sz="900" b="1" dirty="0" err="1"/>
              <a:t>Test</a:t>
            </a:r>
            <a:endParaRPr lang="pt-PT" sz="900" b="1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F1C34E8E-165C-45B3-9B53-812D635B668A}"/>
              </a:ext>
            </a:extLst>
          </p:cNvPr>
          <p:cNvSpPr txBox="1">
            <a:spLocks/>
          </p:cNvSpPr>
          <p:nvPr/>
        </p:nvSpPr>
        <p:spPr>
          <a:xfrm>
            <a:off x="1778504" y="1589343"/>
            <a:ext cx="131315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800" b="1" dirty="0" err="1"/>
              <a:t>Test</a:t>
            </a:r>
            <a:r>
              <a:rPr lang="pt-PT" sz="800" b="1" dirty="0"/>
              <a:t> </a:t>
            </a:r>
            <a:r>
              <a:rPr lang="pt-PT" sz="900" b="1" dirty="0" err="1"/>
              <a:t>Objectives</a:t>
            </a:r>
            <a:endParaRPr lang="pt-PT" sz="900" b="1" dirty="0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B2E7737C-4B7B-43FE-ACE1-29B4900D0460}"/>
              </a:ext>
            </a:extLst>
          </p:cNvPr>
          <p:cNvSpPr txBox="1">
            <a:spLocks/>
          </p:cNvSpPr>
          <p:nvPr/>
        </p:nvSpPr>
        <p:spPr>
          <a:xfrm>
            <a:off x="387899" y="2900672"/>
            <a:ext cx="131315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800" b="1" dirty="0"/>
              <a:t>Business </a:t>
            </a:r>
            <a:r>
              <a:rPr lang="pt-PT" sz="900" b="1" dirty="0"/>
              <a:t>Case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43B3E587-6F9A-476A-A2BA-2D86C8C54AB4}"/>
              </a:ext>
            </a:extLst>
          </p:cNvPr>
          <p:cNvSpPr/>
          <p:nvPr/>
        </p:nvSpPr>
        <p:spPr>
          <a:xfrm>
            <a:off x="387900" y="4212001"/>
            <a:ext cx="8368200" cy="7969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pt-PT" sz="105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1050" dirty="0">
                <a:solidFill>
                  <a:schemeClr val="tx1"/>
                </a:solidFill>
                <a:latin typeface="Ink Free" panose="03080402000500000000" pitchFamily="66" charset="0"/>
              </a:rPr>
              <a:t>Se pretender executar o teste, basta apenas dirigir-se ao seguinte website, e assim está nos a ajudar a desenvolver da maneira correta o nosso projeto: </a:t>
            </a:r>
            <a:r>
              <a:rPr lang="pt-PT" sz="1050" dirty="0">
                <a:solidFill>
                  <a:schemeClr val="tx1"/>
                </a:solidFill>
                <a:latin typeface="Ink Free" panose="03080402000500000000" pitchFamily="66" charset="0"/>
                <a:hlinkClick r:id="rId2"/>
              </a:rPr>
              <a:t>https://app.usabilityhub.com/do/731eca96fcb/e929</a:t>
            </a:r>
            <a:endParaRPr lang="pt-PT" sz="105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1050" dirty="0">
                <a:solidFill>
                  <a:schemeClr val="tx1"/>
                </a:solidFill>
                <a:latin typeface="Ink Free" panose="03080402000500000000" pitchFamily="66" charset="0"/>
              </a:rPr>
              <a:t>Obrigado!</a:t>
            </a:r>
          </a:p>
          <a:p>
            <a:endParaRPr lang="pt-PT" sz="1050" dirty="0">
              <a:solidFill>
                <a:schemeClr val="tx1"/>
              </a:solidFill>
              <a:latin typeface="Ink Free" panose="03080402000500000000" pitchFamily="66" charset="0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AC197240-DC89-4453-8CED-6E30CF3C9F89}"/>
              </a:ext>
            </a:extLst>
          </p:cNvPr>
          <p:cNvSpPr/>
          <p:nvPr/>
        </p:nvSpPr>
        <p:spPr>
          <a:xfrm>
            <a:off x="3256517" y="1614674"/>
            <a:ext cx="1360218" cy="12248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Tentámos obter respostas, principalmente de amigos, familiares e pessoas ligadas ao desporto, das quais saberíamos que iriam utilizar o site.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1D1023C4-BFD0-4A78-8CD6-ACCE0EA2BFC5}"/>
              </a:ext>
            </a:extLst>
          </p:cNvPr>
          <p:cNvSpPr/>
          <p:nvPr/>
        </p:nvSpPr>
        <p:spPr>
          <a:xfrm>
            <a:off x="4684319" y="1615925"/>
            <a:ext cx="1360218" cy="25106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800" b="1" dirty="0">
                <a:solidFill>
                  <a:schemeClr val="tx1"/>
                </a:solidFill>
                <a:latin typeface="Ink Free" panose="03080402000500000000" pitchFamily="66" charset="0"/>
              </a:rPr>
              <a:t>1. Fazer login na sua conta.</a:t>
            </a:r>
          </a:p>
          <a:p>
            <a:endParaRPr lang="pt-PT" sz="800" b="1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800" b="1" dirty="0">
                <a:solidFill>
                  <a:schemeClr val="tx1"/>
                </a:solidFill>
                <a:latin typeface="Ink Free" panose="03080402000500000000" pitchFamily="66" charset="0"/>
              </a:rPr>
              <a:t>- Primeiramente é pedido para que o utilizador faça o login na conta no nosso website.</a:t>
            </a:r>
          </a:p>
          <a:p>
            <a:endParaRPr lang="pt-PT" sz="800" b="1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800" b="1" dirty="0">
                <a:solidFill>
                  <a:schemeClr val="tx1"/>
                </a:solidFill>
                <a:latin typeface="Ink Free" panose="03080402000500000000" pitchFamily="66" charset="0"/>
              </a:rPr>
              <a:t>2. Tente criar um  evento.</a:t>
            </a:r>
          </a:p>
          <a:p>
            <a:endParaRPr lang="pt-PT" sz="800" b="1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800" b="1" dirty="0">
                <a:solidFill>
                  <a:schemeClr val="tx1"/>
                </a:solidFill>
                <a:latin typeface="Ink Free" panose="03080402000500000000" pitchFamily="66" charset="0"/>
              </a:rPr>
              <a:t>- De seguida,  o utilizador deve tentar criar um evento, consoante a informação que lhe é dada.</a:t>
            </a:r>
          </a:p>
          <a:p>
            <a:endParaRPr lang="pt-PT" sz="800" b="1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800" b="1" dirty="0">
                <a:solidFill>
                  <a:schemeClr val="tx1"/>
                </a:solidFill>
                <a:latin typeface="Ink Free" panose="03080402000500000000" pitchFamily="66" charset="0"/>
              </a:rPr>
              <a:t>Por último, os participantes, dão os feedbacks do que acharam da experiência.</a:t>
            </a:r>
          </a:p>
          <a:p>
            <a:r>
              <a:rPr lang="pt-PT" sz="800" b="1" dirty="0">
                <a:solidFill>
                  <a:schemeClr val="tx1"/>
                </a:solidFill>
                <a:latin typeface="Ink Free" panose="03080402000500000000" pitchFamily="66" charset="0"/>
              </a:rPr>
              <a:t>     </a:t>
            </a:r>
          </a:p>
          <a:p>
            <a:endParaRPr lang="pt-PT" sz="800" b="1" dirty="0">
              <a:solidFill>
                <a:schemeClr val="tx1"/>
              </a:solidFill>
              <a:latin typeface="Ink Free" panose="03080402000500000000" pitchFamily="66" charset="0"/>
            </a:endParaRP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B44B3A61-4BAC-419A-A2C3-F38E7A8245F0}"/>
              </a:ext>
            </a:extLst>
          </p:cNvPr>
          <p:cNvSpPr/>
          <p:nvPr/>
        </p:nvSpPr>
        <p:spPr>
          <a:xfrm>
            <a:off x="3256517" y="2901675"/>
            <a:ext cx="1360218" cy="12248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Para este experimento, é apenas necessário o acesso a um computador e fazer o que é pedido no questionário.</a:t>
            </a: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EB044ADA-125F-4252-A7EC-C96C75ADFAA8}"/>
              </a:ext>
            </a:extLst>
          </p:cNvPr>
          <p:cNvSpPr/>
          <p:nvPr/>
        </p:nvSpPr>
        <p:spPr>
          <a:xfrm>
            <a:off x="6125135" y="1615925"/>
            <a:ext cx="2630964" cy="12236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pt-PT" sz="10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endParaRPr lang="pt-PT" sz="10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1000" dirty="0">
                <a:solidFill>
                  <a:schemeClr val="tx1"/>
                </a:solidFill>
                <a:latin typeface="Ink Free" panose="03080402000500000000" pitchFamily="66" charset="0"/>
              </a:rPr>
              <a:t>José Brandão (</a:t>
            </a:r>
            <a:r>
              <a:rPr lang="pt-PT" sz="1000" dirty="0" err="1">
                <a:solidFill>
                  <a:schemeClr val="tx1"/>
                </a:solidFill>
                <a:latin typeface="Ink Free" panose="03080402000500000000" pitchFamily="66" charset="0"/>
              </a:rPr>
              <a:t>Moderator</a:t>
            </a:r>
            <a:r>
              <a:rPr lang="pt-PT" sz="1000" dirty="0">
                <a:solidFill>
                  <a:schemeClr val="tx1"/>
                </a:solidFill>
                <a:latin typeface="Ink Free" panose="03080402000500000000" pitchFamily="66" charset="0"/>
              </a:rPr>
              <a:t>)</a:t>
            </a:r>
          </a:p>
          <a:p>
            <a:r>
              <a:rPr lang="pt-PT" sz="1000" dirty="0">
                <a:solidFill>
                  <a:schemeClr val="tx1"/>
                </a:solidFill>
                <a:latin typeface="Ink Free" panose="03080402000500000000" pitchFamily="66" charset="0"/>
              </a:rPr>
              <a:t>Miguel Amaro (</a:t>
            </a:r>
            <a:r>
              <a:rPr lang="pt-PT" sz="1000" dirty="0" err="1">
                <a:solidFill>
                  <a:schemeClr val="tx1"/>
                </a:solidFill>
                <a:latin typeface="Ink Free" panose="03080402000500000000" pitchFamily="66" charset="0"/>
              </a:rPr>
              <a:t>Moderator</a:t>
            </a:r>
            <a:r>
              <a:rPr lang="pt-PT" sz="1000" dirty="0">
                <a:solidFill>
                  <a:schemeClr val="tx1"/>
                </a:solidFill>
                <a:latin typeface="Ink Free" panose="03080402000500000000" pitchFamily="66" charset="0"/>
              </a:rPr>
              <a:t>)</a:t>
            </a: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ADE490D7-BCCB-42F4-A72B-781F8D2A3918}"/>
              </a:ext>
            </a:extLst>
          </p:cNvPr>
          <p:cNvSpPr/>
          <p:nvPr/>
        </p:nvSpPr>
        <p:spPr>
          <a:xfrm>
            <a:off x="6131359" y="2900672"/>
            <a:ext cx="2630964" cy="12258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pt-PT" sz="10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endParaRPr lang="pt-PT" sz="10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1000" dirty="0" err="1">
                <a:solidFill>
                  <a:schemeClr val="tx1"/>
                </a:solidFill>
                <a:latin typeface="Ink Free" panose="03080402000500000000" pitchFamily="66" charset="0"/>
              </a:rPr>
              <a:t>December</a:t>
            </a:r>
            <a:r>
              <a:rPr lang="pt-PT" sz="1000" dirty="0">
                <a:solidFill>
                  <a:schemeClr val="tx1"/>
                </a:solidFill>
                <a:latin typeface="Ink Free" panose="03080402000500000000" pitchFamily="66" charset="0"/>
              </a:rPr>
              <a:t> 13th, </a:t>
            </a:r>
            <a:r>
              <a:rPr lang="pt-PT" sz="1000" dirty="0" err="1">
                <a:solidFill>
                  <a:schemeClr val="tx1"/>
                </a:solidFill>
                <a:latin typeface="Ink Free" panose="03080402000500000000" pitchFamily="66" charset="0"/>
              </a:rPr>
              <a:t>Lisbon</a:t>
            </a:r>
            <a:endParaRPr lang="pt-PT" sz="10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endParaRPr lang="pt-PT" sz="10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1000" dirty="0">
                <a:solidFill>
                  <a:schemeClr val="tx1"/>
                </a:solidFill>
                <a:latin typeface="Ink Free" panose="03080402000500000000" pitchFamily="66" charset="0"/>
              </a:rPr>
              <a:t>Website: http://sportsplus-app.herokuapp.com/</a:t>
            </a:r>
          </a:p>
        </p:txBody>
      </p:sp>
      <p:sp>
        <p:nvSpPr>
          <p:cNvPr id="27" name="Título 1">
            <a:extLst>
              <a:ext uri="{FF2B5EF4-FFF2-40B4-BE49-F238E27FC236}">
                <a16:creationId xmlns:a16="http://schemas.microsoft.com/office/drawing/2014/main" id="{D62727DE-36C7-4ABC-81FC-7324ECC6EE99}"/>
              </a:ext>
            </a:extLst>
          </p:cNvPr>
          <p:cNvSpPr txBox="1">
            <a:spLocks/>
          </p:cNvSpPr>
          <p:nvPr/>
        </p:nvSpPr>
        <p:spPr>
          <a:xfrm>
            <a:off x="3231411" y="1589343"/>
            <a:ext cx="131315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800" b="1" dirty="0" err="1"/>
              <a:t>Participants</a:t>
            </a:r>
            <a:endParaRPr lang="pt-PT" sz="900" b="1" dirty="0"/>
          </a:p>
        </p:txBody>
      </p:sp>
      <p:sp>
        <p:nvSpPr>
          <p:cNvPr id="28" name="Título 1">
            <a:extLst>
              <a:ext uri="{FF2B5EF4-FFF2-40B4-BE49-F238E27FC236}">
                <a16:creationId xmlns:a16="http://schemas.microsoft.com/office/drawing/2014/main" id="{40DCB654-BDB4-4CF8-9849-3E656AA4A4DB}"/>
              </a:ext>
            </a:extLst>
          </p:cNvPr>
          <p:cNvSpPr txBox="1">
            <a:spLocks/>
          </p:cNvSpPr>
          <p:nvPr/>
        </p:nvSpPr>
        <p:spPr>
          <a:xfrm>
            <a:off x="3231411" y="2883020"/>
            <a:ext cx="131315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800" b="1" dirty="0" err="1"/>
              <a:t>Equipment</a:t>
            </a:r>
            <a:endParaRPr lang="pt-PT" sz="900" b="1" dirty="0"/>
          </a:p>
        </p:txBody>
      </p:sp>
      <p:sp>
        <p:nvSpPr>
          <p:cNvPr id="29" name="Título 1">
            <a:extLst>
              <a:ext uri="{FF2B5EF4-FFF2-40B4-BE49-F238E27FC236}">
                <a16:creationId xmlns:a16="http://schemas.microsoft.com/office/drawing/2014/main" id="{20E2FBAA-B070-4287-8845-FA2EE500F7DD}"/>
              </a:ext>
            </a:extLst>
          </p:cNvPr>
          <p:cNvSpPr txBox="1">
            <a:spLocks/>
          </p:cNvSpPr>
          <p:nvPr/>
        </p:nvSpPr>
        <p:spPr>
          <a:xfrm>
            <a:off x="4678273" y="1589343"/>
            <a:ext cx="131315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800" b="1" dirty="0" err="1"/>
              <a:t>Test</a:t>
            </a:r>
            <a:r>
              <a:rPr lang="pt-PT" sz="800" b="1" dirty="0"/>
              <a:t> </a:t>
            </a:r>
            <a:r>
              <a:rPr lang="pt-PT" sz="800" b="1" dirty="0" err="1"/>
              <a:t>Tasks</a:t>
            </a:r>
            <a:endParaRPr lang="pt-PT" sz="900" b="1" dirty="0"/>
          </a:p>
        </p:txBody>
      </p:sp>
      <p:sp>
        <p:nvSpPr>
          <p:cNvPr id="30" name="Título 1">
            <a:extLst>
              <a:ext uri="{FF2B5EF4-FFF2-40B4-BE49-F238E27FC236}">
                <a16:creationId xmlns:a16="http://schemas.microsoft.com/office/drawing/2014/main" id="{DC26627A-2D6A-46BE-BADB-0015C73EBCF1}"/>
              </a:ext>
            </a:extLst>
          </p:cNvPr>
          <p:cNvSpPr txBox="1">
            <a:spLocks/>
          </p:cNvSpPr>
          <p:nvPr/>
        </p:nvSpPr>
        <p:spPr>
          <a:xfrm>
            <a:off x="6118931" y="1589994"/>
            <a:ext cx="131315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800" b="1" dirty="0" err="1"/>
              <a:t>Responsabilities</a:t>
            </a:r>
            <a:endParaRPr lang="pt-PT" sz="900" b="1" dirty="0"/>
          </a:p>
        </p:txBody>
      </p:sp>
      <p:sp>
        <p:nvSpPr>
          <p:cNvPr id="31" name="Título 1">
            <a:extLst>
              <a:ext uri="{FF2B5EF4-FFF2-40B4-BE49-F238E27FC236}">
                <a16:creationId xmlns:a16="http://schemas.microsoft.com/office/drawing/2014/main" id="{4F8EB8F1-B94C-47F0-BC3D-5B0236762487}"/>
              </a:ext>
            </a:extLst>
          </p:cNvPr>
          <p:cNvSpPr txBox="1">
            <a:spLocks/>
          </p:cNvSpPr>
          <p:nvPr/>
        </p:nvSpPr>
        <p:spPr>
          <a:xfrm>
            <a:off x="6112121" y="2876796"/>
            <a:ext cx="131315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800" b="1" dirty="0" err="1"/>
              <a:t>Locations</a:t>
            </a:r>
            <a:r>
              <a:rPr lang="pt-PT" sz="800" b="1" dirty="0"/>
              <a:t> &amp; Dates</a:t>
            </a:r>
            <a:endParaRPr lang="pt-PT" sz="900" b="1" dirty="0"/>
          </a:p>
        </p:txBody>
      </p:sp>
      <p:sp>
        <p:nvSpPr>
          <p:cNvPr id="32" name="Título 1">
            <a:extLst>
              <a:ext uri="{FF2B5EF4-FFF2-40B4-BE49-F238E27FC236}">
                <a16:creationId xmlns:a16="http://schemas.microsoft.com/office/drawing/2014/main" id="{D58AC8F1-BBA7-428B-AA1A-36949CDC5677}"/>
              </a:ext>
            </a:extLst>
          </p:cNvPr>
          <p:cNvSpPr txBox="1">
            <a:spLocks/>
          </p:cNvSpPr>
          <p:nvPr/>
        </p:nvSpPr>
        <p:spPr>
          <a:xfrm>
            <a:off x="381023" y="4204739"/>
            <a:ext cx="131315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800" b="1" dirty="0" err="1"/>
              <a:t>Procedure</a:t>
            </a:r>
            <a:endParaRPr lang="pt-PT" sz="900" b="1" dirty="0"/>
          </a:p>
        </p:txBody>
      </p:sp>
    </p:spTree>
    <p:extLst>
      <p:ext uri="{BB962C8B-B14F-4D97-AF65-F5344CB8AC3E}">
        <p14:creationId xmlns:p14="http://schemas.microsoft.com/office/powerpoint/2010/main" val="3469290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PT"/>
              <a:t>Obrigado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355</Words>
  <Application>Microsoft Office PowerPoint</Application>
  <PresentationFormat>Apresentação no Ecrã (16:9)</PresentationFormat>
  <Paragraphs>73</Paragraphs>
  <Slides>6</Slides>
  <Notes>3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6</vt:i4>
      </vt:variant>
    </vt:vector>
  </HeadingPairs>
  <TitlesOfParts>
    <vt:vector size="11" baseType="lpstr">
      <vt:lpstr>Ink Free</vt:lpstr>
      <vt:lpstr>Roboto</vt:lpstr>
      <vt:lpstr>Roboto Slab</vt:lpstr>
      <vt:lpstr>Arial</vt:lpstr>
      <vt:lpstr>Marina</vt:lpstr>
      <vt:lpstr>SportsPlus</vt:lpstr>
      <vt:lpstr>Branding</vt:lpstr>
      <vt:lpstr>Wireframes</vt:lpstr>
      <vt:lpstr>Apresentação do PowerPoint</vt:lpstr>
      <vt:lpstr>UX Evaluation</vt:lpstr>
      <vt:lpstr>Obrigado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SportPlus</dc:title>
  <dc:creator>José Brandão</dc:creator>
  <cp:lastModifiedBy>José Brandão</cp:lastModifiedBy>
  <cp:revision>17</cp:revision>
  <dcterms:modified xsi:type="dcterms:W3CDTF">2020-12-13T18:06:11Z</dcterms:modified>
</cp:coreProperties>
</file>